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av" ContentType="audio/wav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2" r:id="rId3"/>
    <p:sldId id="272" r:id="rId4"/>
    <p:sldId id="271" r:id="rId5"/>
    <p:sldId id="275" r:id="rId6"/>
    <p:sldId id="274" r:id="rId7"/>
    <p:sldId id="268" r:id="rId8"/>
    <p:sldId id="276" r:id="rId9"/>
    <p:sldId id="269" r:id="rId10"/>
    <p:sldId id="270" r:id="rId11"/>
    <p:sldId id="273" r:id="rId12"/>
    <p:sldId id="265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99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38071-29B0-4532-A6E3-AB680988CB42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64DA9-08D2-464E-AFB3-E5683ED839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88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64DA9-08D2-464E-AFB3-E5683ED839B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9495-4280-434F-9FE8-C65247BF65E4}" type="datetimeFigureOut">
              <a:rPr lang="en-US" smtClean="0"/>
              <a:pPr/>
              <a:t>01/02/15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764E-15C8-454D-AF3E-49206D0269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4" Type="http://schemas.openxmlformats.org/officeDocument/2006/relationships/audio" Target="../media/audio2.wav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651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ixaDeTexto 4"/>
          <p:cNvSpPr txBox="1"/>
          <p:nvPr/>
        </p:nvSpPr>
        <p:spPr>
          <a:xfrm>
            <a:off x="539552" y="260648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Bodoni MT Black" pitchFamily="18" charset="0"/>
              </a:rPr>
              <a:t>O </a:t>
            </a:r>
            <a:r>
              <a:rPr lang="en-US" sz="6000" b="1" dirty="0" err="1">
                <a:solidFill>
                  <a:srgbClr val="FF0000"/>
                </a:solidFill>
                <a:latin typeface="Bodoni MT Black" pitchFamily="18" charset="0"/>
              </a:rPr>
              <a:t>t</a:t>
            </a:r>
            <a:r>
              <a:rPr lang="en-US" sz="6000" b="1" dirty="0" err="1" smtClean="0">
                <a:solidFill>
                  <a:srgbClr val="FF0000"/>
                </a:solidFill>
                <a:latin typeface="Bodoni MT Black" pitchFamily="18" charset="0"/>
              </a:rPr>
              <a:t>exto</a:t>
            </a:r>
            <a:r>
              <a:rPr lang="en-US" sz="6000" b="1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Bodoni MT Black" pitchFamily="18" charset="0"/>
              </a:rPr>
              <a:t>informativo</a:t>
            </a:r>
            <a:endParaRPr lang="en-US" sz="6000" b="1" dirty="0">
              <a:solidFill>
                <a:srgbClr val="FF0000"/>
              </a:solidFill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2071688" y="-1014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80898" name="Picture 2" descr="mso7AF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908720"/>
            <a:ext cx="4419600" cy="5263480"/>
          </a:xfrm>
          <a:prstGeom prst="rect">
            <a:avLst/>
          </a:prstGeom>
          <a:noFill/>
        </p:spPr>
      </p:pic>
      <p:sp>
        <p:nvSpPr>
          <p:cNvPr id="80900" name="AutoShape 4"/>
          <p:cNvSpPr>
            <a:spLocks noChangeArrowheads="1"/>
          </p:cNvSpPr>
          <p:nvPr/>
        </p:nvSpPr>
        <p:spPr bwMode="auto">
          <a:xfrm>
            <a:off x="1979712" y="90872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1002">
            <a:schemeClr val="dk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251520" y="764705"/>
            <a:ext cx="1728192" cy="46166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sz="2400" b="1" dirty="0">
                <a:solidFill>
                  <a:srgbClr val="002060"/>
                </a:solidFill>
                <a:latin typeface="Tahoma" pitchFamily="34" charset="0"/>
              </a:rPr>
              <a:t>Antetítulo</a:t>
            </a:r>
          </a:p>
        </p:txBody>
      </p:sp>
      <p:sp>
        <p:nvSpPr>
          <p:cNvPr id="80902" name="AutoShape 6"/>
          <p:cNvSpPr>
            <a:spLocks noChangeArrowheads="1"/>
          </p:cNvSpPr>
          <p:nvPr/>
        </p:nvSpPr>
        <p:spPr bwMode="auto">
          <a:xfrm>
            <a:off x="7010400" y="16002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endParaRPr lang="en-US"/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7740352" y="1600201"/>
            <a:ext cx="1152128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sz="2400" b="1" dirty="0">
                <a:latin typeface="Tahoma" pitchFamily="34" charset="0"/>
              </a:rPr>
              <a:t>Título</a:t>
            </a:r>
          </a:p>
        </p:txBody>
      </p:sp>
      <p:sp>
        <p:nvSpPr>
          <p:cNvPr id="80904" name="AutoShape 8"/>
          <p:cNvSpPr>
            <a:spLocks noChangeArrowheads="1"/>
          </p:cNvSpPr>
          <p:nvPr/>
        </p:nvSpPr>
        <p:spPr bwMode="auto">
          <a:xfrm>
            <a:off x="1905000" y="4572000"/>
            <a:ext cx="838200" cy="228600"/>
          </a:xfrm>
          <a:prstGeom prst="leftArrow">
            <a:avLst>
              <a:gd name="adj1" fmla="val 50000"/>
              <a:gd name="adj2" fmla="val 91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1002">
            <a:schemeClr val="dk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251520" y="4293096"/>
            <a:ext cx="1653480" cy="46166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sz="2400" b="1" dirty="0" smtClean="0">
                <a:latin typeface="Tahoma" pitchFamily="34" charset="0"/>
              </a:rPr>
              <a:t>Subtítulo</a:t>
            </a:r>
            <a:endParaRPr lang="pt-PT" sz="2400" b="1" dirty="0">
              <a:latin typeface="Tahoma" pitchFamily="34" charset="0"/>
            </a:endParaRPr>
          </a:p>
        </p:txBody>
      </p:sp>
      <p:sp>
        <p:nvSpPr>
          <p:cNvPr id="80906" name="AutoShape 10"/>
          <p:cNvSpPr>
            <a:spLocks noChangeArrowheads="1"/>
          </p:cNvSpPr>
          <p:nvPr/>
        </p:nvSpPr>
        <p:spPr bwMode="auto">
          <a:xfrm>
            <a:off x="1905000" y="5257800"/>
            <a:ext cx="838200" cy="228600"/>
          </a:xfrm>
          <a:prstGeom prst="leftArrow">
            <a:avLst>
              <a:gd name="adj1" fmla="val 50000"/>
              <a:gd name="adj2" fmla="val 91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endParaRPr lang="en-US"/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827584" y="5229200"/>
            <a:ext cx="1001216" cy="46166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sz="2400" b="1" i="1" dirty="0" err="1">
                <a:latin typeface="Tahoma" pitchFamily="34" charset="0"/>
              </a:rPr>
              <a:t>Lead</a:t>
            </a:r>
            <a:endParaRPr lang="pt-PT" sz="2400" b="1" i="1" dirty="0">
              <a:latin typeface="Tahoma" pitchFamily="34" charset="0"/>
            </a:endParaRPr>
          </a:p>
        </p:txBody>
      </p:sp>
      <p:sp>
        <p:nvSpPr>
          <p:cNvPr id="80909" name="AutoShape 13"/>
          <p:cNvSpPr>
            <a:spLocks noChangeArrowheads="1"/>
          </p:cNvSpPr>
          <p:nvPr/>
        </p:nvSpPr>
        <p:spPr bwMode="auto">
          <a:xfrm rot="89547" flipV="1">
            <a:off x="7088217" y="3733821"/>
            <a:ext cx="914400" cy="561605"/>
          </a:xfrm>
          <a:custGeom>
            <a:avLst/>
            <a:gdLst>
              <a:gd name="G0" fmla="+- 9935 0 0"/>
              <a:gd name="G1" fmla="+- 18865 0 0"/>
              <a:gd name="G2" fmla="+- 9935 0 0"/>
              <a:gd name="G3" fmla="*/ 9935 1 2"/>
              <a:gd name="G4" fmla="+- G3 10800 0"/>
              <a:gd name="G5" fmla="+- 21600 9935 18865"/>
              <a:gd name="G6" fmla="+- 18865 9935 0"/>
              <a:gd name="G7" fmla="*/ G6 1 2"/>
              <a:gd name="G8" fmla="*/ 18865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865 1 2"/>
              <a:gd name="G15" fmla="+- G5 0 G4"/>
              <a:gd name="G16" fmla="+- G0 0 G4"/>
              <a:gd name="G17" fmla="*/ G2 G15 G16"/>
              <a:gd name="T0" fmla="*/ 15768 w 21600"/>
              <a:gd name="T1" fmla="*/ 0 h 21600"/>
              <a:gd name="T2" fmla="*/ 9935 w 21600"/>
              <a:gd name="T3" fmla="*/ 9935 h 21600"/>
              <a:gd name="T4" fmla="*/ 0 w 21600"/>
              <a:gd name="T5" fmla="*/ 18054 h 21600"/>
              <a:gd name="T6" fmla="*/ 9433 w 21600"/>
              <a:gd name="T7" fmla="*/ 21600 h 21600"/>
              <a:gd name="T8" fmla="*/ 18865 w 21600"/>
              <a:gd name="T9" fmla="*/ 16488 h 21600"/>
              <a:gd name="T10" fmla="*/ 21600 w 21600"/>
              <a:gd name="T11" fmla="*/ 9935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768" y="0"/>
                </a:moveTo>
                <a:lnTo>
                  <a:pt x="9935" y="9935"/>
                </a:lnTo>
                <a:lnTo>
                  <a:pt x="12670" y="9935"/>
                </a:lnTo>
                <a:lnTo>
                  <a:pt x="12670" y="14507"/>
                </a:lnTo>
                <a:lnTo>
                  <a:pt x="0" y="14507"/>
                </a:lnTo>
                <a:lnTo>
                  <a:pt x="0" y="21600"/>
                </a:lnTo>
                <a:lnTo>
                  <a:pt x="18865" y="21600"/>
                </a:lnTo>
                <a:lnTo>
                  <a:pt x="18865" y="9935"/>
                </a:lnTo>
                <a:lnTo>
                  <a:pt x="21600" y="9935"/>
                </a:lnTo>
                <a:close/>
              </a:path>
            </a:pathLst>
          </a:custGeom>
          <a:ln w="9525">
            <a:solidFill>
              <a:schemeClr val="tx1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none" anchor="ctr"/>
          <a:lstStyle/>
          <a:p>
            <a:endParaRPr lang="en-US"/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7467600" y="4365104"/>
            <a:ext cx="1352872" cy="1200329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sz="2400" b="1" dirty="0">
                <a:latin typeface="Tahoma" pitchFamily="34" charset="0"/>
              </a:rPr>
              <a:t>Corpo da notícia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0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9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0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0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0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  <p:bldP spid="80901" grpId="0" build="p" autoUpdateAnimBg="0"/>
      <p:bldP spid="80902" grpId="0" animBg="1"/>
      <p:bldP spid="80903" grpId="0" build="p" autoUpdateAnimBg="0"/>
      <p:bldP spid="80904" grpId="0" animBg="1"/>
      <p:bldP spid="80905" grpId="0" build="p" autoUpdateAnimBg="0"/>
      <p:bldP spid="80906" grpId="0" animBg="1"/>
      <p:bldP spid="80907" grpId="0" build="p" autoUpdateAnimBg="0"/>
      <p:bldP spid="80909" grpId="0" animBg="1"/>
      <p:bldP spid="8091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:\LP\2010-2011\6º D\porque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5328592" cy="532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hamada em forma de nuvem 2"/>
          <p:cNvSpPr/>
          <p:nvPr/>
        </p:nvSpPr>
        <p:spPr>
          <a:xfrm>
            <a:off x="5796136" y="332656"/>
            <a:ext cx="3168352" cy="230425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srgbClr val="FF5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Não esquecer as perguntas que devo fazer ao produzir uma notícia</a:t>
            </a:r>
            <a:endParaRPr lang="pt-PT" sz="2000" b="1" dirty="0">
              <a:solidFill>
                <a:srgbClr val="FF5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t-PT"/>
          </a:p>
          <a:p>
            <a:pPr algn="r">
              <a:buFontTx/>
              <a:buNone/>
            </a:pPr>
            <a:endParaRPr lang="pt-PT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1075" y="0"/>
            <a:ext cx="3302925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riângulo isósceles 10"/>
          <p:cNvSpPr/>
          <p:nvPr/>
        </p:nvSpPr>
        <p:spPr>
          <a:xfrm>
            <a:off x="2771800" y="836712"/>
            <a:ext cx="5688632" cy="5328592"/>
          </a:xfrm>
          <a:prstGeom prst="triangle">
            <a:avLst/>
          </a:prstGeom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</a:rPr>
              <a:t>Pesquisa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nos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jornais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pequenas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notícias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onde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possas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identificar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os</a:t>
            </a:r>
            <a:r>
              <a:rPr lang="en-US" sz="2800" b="1" dirty="0" smtClean="0">
                <a:solidFill>
                  <a:srgbClr val="002060"/>
                </a:solidFill>
              </a:rPr>
              <a:t> 3 </a:t>
            </a:r>
            <a:r>
              <a:rPr lang="en-US" sz="2800" b="1" dirty="0" err="1" smtClean="0">
                <a:solidFill>
                  <a:srgbClr val="002060"/>
                </a:solidFill>
              </a:rPr>
              <a:t>blocos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essenciais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2" name="Fluxograma: fita perfurada 11"/>
          <p:cNvSpPr/>
          <p:nvPr/>
        </p:nvSpPr>
        <p:spPr>
          <a:xfrm>
            <a:off x="2339752" y="260648"/>
            <a:ext cx="2736304" cy="1080120"/>
          </a:xfrm>
          <a:prstGeom prst="flowChartPunchedTap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/>
              <a:t>Exercício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84645">
            <a:off x="94778" y="2884483"/>
            <a:ext cx="3199348" cy="2612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07319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412777"/>
            <a:ext cx="1656184" cy="198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6237312"/>
            <a:ext cx="4427984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6165304"/>
            <a:ext cx="3744416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86350"/>
            <a:ext cx="16764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5400" b="1" i="0" dirty="0">
                <a:solidFill>
                  <a:srgbClr val="FF0000"/>
                </a:solidFill>
                <a:latin typeface="Bodoni MT Black" pitchFamily="18" charset="0"/>
              </a:rPr>
              <a:t>A NOTÍCIA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5"/>
            <a:ext cx="8229600" cy="2448272"/>
          </a:xfrm>
        </p:spPr>
        <p:txBody>
          <a:bodyPr/>
          <a:lstStyle/>
          <a:p>
            <a:pPr>
              <a:buFontTx/>
              <a:buNone/>
            </a:pPr>
            <a:endParaRPr lang="pt-PT" dirty="0"/>
          </a:p>
          <a:p>
            <a:pPr algn="r">
              <a:buFontTx/>
              <a:buNone/>
            </a:pPr>
            <a:endParaRPr lang="pt-PT" dirty="0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685800" y="2133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pt-PT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395536" y="1484784"/>
            <a:ext cx="8424936" cy="47525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spcBef>
                <a:spcPct val="20000"/>
              </a:spcBef>
            </a:pPr>
            <a:r>
              <a:rPr lang="pt-PT" sz="2400" b="1" dirty="0" smtClean="0">
                <a:latin typeface="Tahoma" pitchFamily="34" charset="0"/>
              </a:rPr>
              <a:t>  </a:t>
            </a:r>
          </a:p>
          <a:p>
            <a:pPr algn="l">
              <a:spcBef>
                <a:spcPct val="20000"/>
              </a:spcBef>
            </a:pPr>
            <a:r>
              <a:rPr lang="pt-PT" sz="2400" b="1" dirty="0" smtClean="0">
                <a:latin typeface="Tahoma" pitchFamily="34" charset="0"/>
              </a:rPr>
              <a:t>    “</a:t>
            </a:r>
            <a:r>
              <a:rPr lang="pt-PT" sz="3200" b="1" dirty="0">
                <a:latin typeface="Tahoma" pitchFamily="34" charset="0"/>
              </a:rPr>
              <a:t>Um dia perguntaram a </a:t>
            </a:r>
            <a:r>
              <a:rPr lang="pt-PT" sz="3200" b="1" dirty="0" smtClean="0">
                <a:latin typeface="Tahoma" pitchFamily="34" charset="0"/>
              </a:rPr>
              <a:t>um</a:t>
            </a:r>
          </a:p>
          <a:p>
            <a:pPr algn="l">
              <a:spcBef>
                <a:spcPct val="20000"/>
              </a:spcBef>
            </a:pPr>
            <a:r>
              <a:rPr lang="pt-PT" sz="3200" b="1" dirty="0" smtClean="0">
                <a:latin typeface="Tahoma" pitchFamily="34" charset="0"/>
              </a:rPr>
              <a:t> </a:t>
            </a:r>
            <a:r>
              <a:rPr lang="pt-PT" sz="3200" b="1" dirty="0">
                <a:latin typeface="Tahoma" pitchFamily="34" charset="0"/>
              </a:rPr>
              <a:t>jornalista:</a:t>
            </a:r>
          </a:p>
          <a:p>
            <a:pPr algn="l">
              <a:spcBef>
                <a:spcPct val="20000"/>
              </a:spcBef>
            </a:pPr>
            <a:r>
              <a:rPr lang="pt-PT" sz="3200" b="1" dirty="0">
                <a:latin typeface="Tahoma" pitchFamily="34" charset="0"/>
              </a:rPr>
              <a:t> </a:t>
            </a:r>
            <a:r>
              <a:rPr lang="pt-PT" sz="3200" b="1" dirty="0" smtClean="0">
                <a:latin typeface="Tahoma" pitchFamily="34" charset="0"/>
              </a:rPr>
              <a:t>  -O </a:t>
            </a:r>
            <a:r>
              <a:rPr lang="pt-PT" sz="3200" b="1" dirty="0">
                <a:latin typeface="Tahoma" pitchFamily="34" charset="0"/>
              </a:rPr>
              <a:t>que é uma notícia?</a:t>
            </a:r>
          </a:p>
          <a:p>
            <a:pPr algn="l">
              <a:spcBef>
                <a:spcPct val="20000"/>
              </a:spcBef>
            </a:pPr>
            <a:r>
              <a:rPr lang="pt-PT" sz="3200" b="1" dirty="0" smtClean="0">
                <a:latin typeface="Tahoma" pitchFamily="34" charset="0"/>
              </a:rPr>
              <a:t>   -Pois </a:t>
            </a:r>
            <a:r>
              <a:rPr lang="pt-PT" sz="3200" b="1" dirty="0">
                <a:latin typeface="Tahoma" pitchFamily="34" charset="0"/>
              </a:rPr>
              <a:t>bem – disse ele – quando um cão </a:t>
            </a:r>
            <a:endParaRPr lang="pt-PT" sz="3200" b="1" dirty="0" smtClean="0">
              <a:latin typeface="Tahoma" pitchFamily="34" charset="0"/>
            </a:endParaRPr>
          </a:p>
          <a:p>
            <a:pPr algn="l">
              <a:spcBef>
                <a:spcPct val="20000"/>
              </a:spcBef>
            </a:pPr>
            <a:r>
              <a:rPr lang="pt-PT" sz="3200" b="1" dirty="0" smtClean="0">
                <a:latin typeface="Tahoma" pitchFamily="34" charset="0"/>
              </a:rPr>
              <a:t>  morde um </a:t>
            </a:r>
            <a:r>
              <a:rPr lang="pt-PT" sz="3200" b="1" dirty="0">
                <a:latin typeface="Tahoma" pitchFamily="34" charset="0"/>
              </a:rPr>
              <a:t>homem</a:t>
            </a:r>
            <a:r>
              <a:rPr lang="pt-PT" sz="3200" b="1" dirty="0" smtClean="0">
                <a:latin typeface="Tahoma" pitchFamily="34" charset="0"/>
              </a:rPr>
              <a:t>,  </a:t>
            </a:r>
            <a:r>
              <a:rPr lang="pt-PT" sz="3200" b="1" dirty="0">
                <a:latin typeface="Tahoma" pitchFamily="34" charset="0"/>
              </a:rPr>
              <a:t>não é </a:t>
            </a:r>
            <a:r>
              <a:rPr lang="pt-PT" sz="3200" b="1" dirty="0" smtClean="0">
                <a:latin typeface="Tahoma" pitchFamily="34" charset="0"/>
              </a:rPr>
              <a:t>notícia; mas </a:t>
            </a:r>
          </a:p>
          <a:p>
            <a:pPr algn="l">
              <a:spcBef>
                <a:spcPct val="20000"/>
              </a:spcBef>
            </a:pPr>
            <a:r>
              <a:rPr lang="pt-PT" sz="3200" b="1" dirty="0" smtClean="0">
                <a:latin typeface="Tahoma" pitchFamily="34" charset="0"/>
              </a:rPr>
              <a:t>  quando </a:t>
            </a:r>
            <a:r>
              <a:rPr lang="pt-PT" sz="3200" b="1" dirty="0">
                <a:latin typeface="Tahoma" pitchFamily="34" charset="0"/>
              </a:rPr>
              <a:t>um </a:t>
            </a:r>
            <a:r>
              <a:rPr lang="pt-PT" sz="3200" b="1" dirty="0" smtClean="0">
                <a:latin typeface="Tahoma" pitchFamily="34" charset="0"/>
              </a:rPr>
              <a:t>homem </a:t>
            </a:r>
            <a:r>
              <a:rPr lang="pt-PT" sz="3200" b="1" dirty="0">
                <a:latin typeface="Tahoma" pitchFamily="34" charset="0"/>
              </a:rPr>
              <a:t>morde um cão, </a:t>
            </a:r>
            <a:endParaRPr lang="pt-PT" sz="3200" b="1" dirty="0" smtClean="0">
              <a:latin typeface="Tahoma" pitchFamily="34" charset="0"/>
            </a:endParaRPr>
          </a:p>
          <a:p>
            <a:pPr algn="l">
              <a:spcBef>
                <a:spcPct val="20000"/>
              </a:spcBef>
            </a:pPr>
            <a:r>
              <a:rPr lang="pt-PT" sz="3200" b="1" dirty="0" smtClean="0">
                <a:latin typeface="Tahoma" pitchFamily="34" charset="0"/>
              </a:rPr>
              <a:t>  eis </a:t>
            </a:r>
            <a:r>
              <a:rPr lang="pt-PT" sz="3200" b="1" dirty="0">
                <a:latin typeface="Tahoma" pitchFamily="34" charset="0"/>
              </a:rPr>
              <a:t>a notícia.”</a:t>
            </a:r>
          </a:p>
          <a:p>
            <a:pPr algn="l">
              <a:spcBef>
                <a:spcPct val="20000"/>
              </a:spcBef>
            </a:pPr>
            <a:r>
              <a:rPr lang="pt-PT" dirty="0">
                <a:latin typeface="Tahoma" pitchFamily="34" charset="0"/>
              </a:rPr>
              <a:t>                                                                                   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32656"/>
            <a:ext cx="18002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build="p" autoUpdateAnimBg="0"/>
      <p:bldP spid="6758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611560" y="908720"/>
            <a:ext cx="7920880" cy="41764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rmAutofit/>
          </a:bodyPr>
          <a:lstStyle/>
          <a:p>
            <a:pPr algn="l">
              <a:buNone/>
            </a:pPr>
            <a:r>
              <a:rPr lang="pt-PT" b="1" dirty="0" smtClean="0">
                <a:latin typeface="Tahoma" pitchFamily="34" charset="0"/>
              </a:rPr>
              <a:t>         A </a:t>
            </a:r>
            <a:r>
              <a:rPr lang="pt-PT" b="1" dirty="0">
                <a:latin typeface="Tahoma" pitchFamily="34" charset="0"/>
              </a:rPr>
              <a:t>notícia consiste </a:t>
            </a:r>
            <a:r>
              <a:rPr lang="pt-PT" b="1" dirty="0" smtClean="0">
                <a:latin typeface="Tahoma" pitchFamily="34" charset="0"/>
              </a:rPr>
              <a:t>num texto </a:t>
            </a:r>
          </a:p>
          <a:p>
            <a:pPr algn="l">
              <a:buNone/>
            </a:pPr>
            <a:r>
              <a:rPr lang="pt-PT" b="1" dirty="0" smtClean="0">
                <a:latin typeface="Tahoma" pitchFamily="34" charset="0"/>
              </a:rPr>
              <a:t>   informativo </a:t>
            </a:r>
            <a:r>
              <a:rPr lang="pt-PT" b="1" i="1" dirty="0" smtClean="0">
                <a:solidFill>
                  <a:srgbClr val="FF0000"/>
                </a:solidFill>
                <a:latin typeface="Tahoma" pitchFamily="34" charset="0"/>
              </a:rPr>
              <a:t>curto</a:t>
            </a:r>
            <a:r>
              <a:rPr lang="pt-PT" b="1" dirty="0" smtClean="0">
                <a:latin typeface="Tahoma" pitchFamily="34" charset="0"/>
              </a:rPr>
              <a:t>, que relata factos </a:t>
            </a:r>
          </a:p>
          <a:p>
            <a:pPr algn="l">
              <a:buNone/>
            </a:pPr>
            <a:r>
              <a:rPr lang="pt-PT" b="1" dirty="0" smtClean="0">
                <a:latin typeface="Tahoma" pitchFamily="34" charset="0"/>
              </a:rPr>
              <a:t>   </a:t>
            </a:r>
            <a:r>
              <a:rPr lang="pt-PT" b="1" i="1" dirty="0" smtClean="0">
                <a:solidFill>
                  <a:srgbClr val="FF0000"/>
                </a:solidFill>
                <a:latin typeface="Tahoma" pitchFamily="34" charset="0"/>
              </a:rPr>
              <a:t>verdadeiros</a:t>
            </a:r>
            <a:r>
              <a:rPr lang="pt-PT" b="1" dirty="0" smtClean="0">
                <a:latin typeface="Tahoma" pitchFamily="34" charset="0"/>
              </a:rPr>
              <a:t>, de </a:t>
            </a:r>
            <a:r>
              <a:rPr lang="pt-PT" b="1" dirty="0">
                <a:latin typeface="Tahoma" pitchFamily="34" charset="0"/>
              </a:rPr>
              <a:t>forma </a:t>
            </a:r>
            <a:r>
              <a:rPr lang="pt-PT" b="1" i="1" dirty="0">
                <a:solidFill>
                  <a:srgbClr val="FF0000"/>
                </a:solidFill>
                <a:latin typeface="Tahoma" pitchFamily="34" charset="0"/>
              </a:rPr>
              <a:t>objectiva</a:t>
            </a:r>
            <a:r>
              <a:rPr lang="pt-PT" b="1" dirty="0">
                <a:latin typeface="Tahoma" pitchFamily="34" charset="0"/>
              </a:rPr>
              <a:t> e </a:t>
            </a:r>
            <a:endParaRPr lang="pt-PT" b="1" dirty="0" smtClean="0">
              <a:latin typeface="Tahoma" pitchFamily="34" charset="0"/>
            </a:endParaRPr>
          </a:p>
          <a:p>
            <a:pPr algn="l">
              <a:buNone/>
            </a:pPr>
            <a:r>
              <a:rPr lang="pt-PT" b="1" dirty="0" smtClean="0">
                <a:latin typeface="Tahoma" pitchFamily="34" charset="0"/>
              </a:rPr>
              <a:t>   </a:t>
            </a:r>
            <a:r>
              <a:rPr lang="pt-PT" b="1" i="1" dirty="0" smtClean="0">
                <a:solidFill>
                  <a:srgbClr val="FF0000"/>
                </a:solidFill>
                <a:latin typeface="Tahoma" pitchFamily="34" charset="0"/>
              </a:rPr>
              <a:t>impessoal</a:t>
            </a:r>
            <a:r>
              <a:rPr lang="pt-PT" b="1" dirty="0">
                <a:latin typeface="Tahoma" pitchFamily="34" charset="0"/>
              </a:rPr>
              <a:t>, um  </a:t>
            </a:r>
            <a:r>
              <a:rPr lang="pt-PT" b="1" dirty="0" smtClean="0">
                <a:latin typeface="Tahoma" pitchFamily="34" charset="0"/>
              </a:rPr>
              <a:t>acontecimento </a:t>
            </a:r>
            <a:r>
              <a:rPr lang="pt-PT" b="1" i="1" dirty="0">
                <a:solidFill>
                  <a:srgbClr val="FF0000"/>
                </a:solidFill>
                <a:latin typeface="Tahoma" pitchFamily="34" charset="0"/>
              </a:rPr>
              <a:t>real</a:t>
            </a:r>
            <a:r>
              <a:rPr lang="pt-PT" b="1" dirty="0">
                <a:latin typeface="Tahoma" pitchFamily="34" charset="0"/>
              </a:rPr>
              <a:t>, </a:t>
            </a:r>
            <a:endParaRPr lang="pt-PT" b="1" dirty="0" smtClean="0">
              <a:latin typeface="Tahoma" pitchFamily="34" charset="0"/>
            </a:endParaRPr>
          </a:p>
          <a:p>
            <a:pPr algn="l">
              <a:buNone/>
            </a:pPr>
            <a:r>
              <a:rPr lang="pt-PT" b="1" dirty="0" smtClean="0">
                <a:latin typeface="Tahoma" pitchFamily="34" charset="0"/>
              </a:rPr>
              <a:t>   </a:t>
            </a:r>
            <a:r>
              <a:rPr lang="pt-PT" b="1" i="1" dirty="0" smtClean="0">
                <a:solidFill>
                  <a:srgbClr val="FF0000"/>
                </a:solidFill>
                <a:latin typeface="Tahoma" pitchFamily="34" charset="0"/>
              </a:rPr>
              <a:t>actual</a:t>
            </a:r>
            <a:r>
              <a:rPr lang="pt-PT" b="1" dirty="0" smtClean="0">
                <a:latin typeface="Tahoma" pitchFamily="34" charset="0"/>
              </a:rPr>
              <a:t> </a:t>
            </a:r>
            <a:r>
              <a:rPr lang="pt-PT" b="1" dirty="0">
                <a:latin typeface="Tahoma" pitchFamily="34" charset="0"/>
              </a:rPr>
              <a:t>e de </a:t>
            </a:r>
            <a:r>
              <a:rPr lang="pt-PT" b="1" i="1" dirty="0">
                <a:solidFill>
                  <a:srgbClr val="FF0000"/>
                </a:solidFill>
                <a:latin typeface="Tahoma" pitchFamily="34" charset="0"/>
              </a:rPr>
              <a:t>interesse </a:t>
            </a:r>
          </a:p>
          <a:p>
            <a:pPr algn="l">
              <a:buNone/>
            </a:pPr>
            <a:r>
              <a:rPr lang="pt-PT" b="1" dirty="0">
                <a:latin typeface="Tahoma" pitchFamily="34" charset="0"/>
              </a:rPr>
              <a:t> </a:t>
            </a:r>
            <a:r>
              <a:rPr lang="pt-PT" b="1" dirty="0" smtClean="0">
                <a:latin typeface="Tahoma" pitchFamily="34" charset="0"/>
              </a:rPr>
              <a:t>  geral</a:t>
            </a:r>
            <a:r>
              <a:rPr lang="pt-PT" b="1" dirty="0">
                <a:latin typeface="Tahoma" pitchFamily="34" charset="0"/>
              </a:rPr>
              <a:t>.</a:t>
            </a:r>
          </a:p>
        </p:txBody>
      </p:sp>
      <p:pic>
        <p:nvPicPr>
          <p:cNvPr id="10" name="Imagem 9" descr="D:\LP\2010-2011\6º D\images (6)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149080"/>
            <a:ext cx="2952328" cy="23042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611560" y="548680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5400" b="1" dirty="0" smtClean="0">
                <a:solidFill>
                  <a:srgbClr val="FF0000"/>
                </a:solidFill>
                <a:latin typeface="Bodoni MT Black" pitchFamily="18" charset="0"/>
              </a:rPr>
              <a:t>Estrutura da Notícia</a:t>
            </a:r>
            <a:endParaRPr lang="en-US" sz="5400" b="1" dirty="0">
              <a:solidFill>
                <a:srgbClr val="FF0000"/>
              </a:solidFill>
              <a:latin typeface="Bodoni MT Black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27584" y="1844824"/>
            <a:ext cx="74168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3200" b="1" dirty="0" err="1" smtClean="0">
                <a:latin typeface="Tahoma" pitchFamily="34" charset="0"/>
                <a:cs typeface="Tahoma" pitchFamily="34" charset="0"/>
              </a:rPr>
              <a:t>Uma</a:t>
            </a:r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latin typeface="Tahoma" pitchFamily="34" charset="0"/>
                <a:cs typeface="Tahoma" pitchFamily="34" charset="0"/>
              </a:rPr>
              <a:t>notícia</a:t>
            </a:r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latin typeface="Tahoma" pitchFamily="34" charset="0"/>
                <a:cs typeface="Tahoma" pitchFamily="34" charset="0"/>
              </a:rPr>
              <a:t>bem</a:t>
            </a:r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latin typeface="Tahoma" pitchFamily="34" charset="0"/>
                <a:cs typeface="Tahoma" pitchFamily="34" charset="0"/>
              </a:rPr>
              <a:t>estruturada</a:t>
            </a:r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latin typeface="Tahoma" pitchFamily="34" charset="0"/>
                <a:cs typeface="Tahoma" pitchFamily="34" charset="0"/>
              </a:rPr>
              <a:t>deve</a:t>
            </a:r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 ser </a:t>
            </a:r>
            <a:r>
              <a:rPr lang="en-US" sz="3200" b="1" dirty="0" err="1" smtClean="0">
                <a:latin typeface="Tahoma" pitchFamily="34" charset="0"/>
                <a:cs typeface="Tahoma" pitchFamily="34" charset="0"/>
              </a:rPr>
              <a:t>constituída</a:t>
            </a:r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latin typeface="Tahoma" pitchFamily="34" charset="0"/>
                <a:cs typeface="Tahoma" pitchFamily="34" charset="0"/>
              </a:rPr>
              <a:t>por</a:t>
            </a:r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 3 </a:t>
            </a:r>
            <a:r>
              <a:rPr lang="en-US" sz="3200" b="1" dirty="0" err="1" smtClean="0">
                <a:latin typeface="Tahoma" pitchFamily="34" charset="0"/>
                <a:cs typeface="Tahoma" pitchFamily="34" charset="0"/>
              </a:rPr>
              <a:t>blocos</a:t>
            </a:r>
            <a:r>
              <a:rPr lang="en-US" sz="3200" b="1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endParaRPr lang="en-US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Fluxograma: fita perfurada 3"/>
          <p:cNvSpPr/>
          <p:nvPr/>
        </p:nvSpPr>
        <p:spPr>
          <a:xfrm>
            <a:off x="611560" y="3573016"/>
            <a:ext cx="2304256" cy="1224136"/>
          </a:xfrm>
          <a:prstGeom prst="flowChartPunchedTap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Título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Fluxograma: fita perfurada 4"/>
          <p:cNvSpPr/>
          <p:nvPr/>
        </p:nvSpPr>
        <p:spPr>
          <a:xfrm>
            <a:off x="3419872" y="4221088"/>
            <a:ext cx="2160240" cy="1224136"/>
          </a:xfrm>
          <a:prstGeom prst="flowChartPunchedTap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LEAD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Fluxograma: fita perfurada 5"/>
          <p:cNvSpPr/>
          <p:nvPr/>
        </p:nvSpPr>
        <p:spPr>
          <a:xfrm>
            <a:off x="5940152" y="4725144"/>
            <a:ext cx="2304256" cy="1296144"/>
          </a:xfrm>
          <a:prstGeom prst="flowChartPunchedTap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Corpo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475656" y="50131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1628056" y="51655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1403648" y="508518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067944" y="551723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092280" y="5877272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980728"/>
            <a:ext cx="74888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1  -  O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título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tem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por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objetivo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cativar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o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leitor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para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a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leitura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notícia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55576" y="2420888"/>
            <a:ext cx="73448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  -  O lead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é a parte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inicial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corresponde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ao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1º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parágrafo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).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Responde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às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perguntas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que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a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generalidade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das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pessoas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colocam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quando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se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quer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informar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de um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determinado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assunto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55576" y="4365104"/>
            <a:ext cx="7128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  -  O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corpo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notícia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é o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desenvolvimento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do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texto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e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deverá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explicar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por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que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razão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se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deu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o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acontecimento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e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descrever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como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ocorreram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os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fatos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:\LP\2010-2011\6º D\noticia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912768" cy="4752528"/>
          </a:xfrm>
          <a:prstGeom prst="rect">
            <a:avLst/>
          </a:prstGeom>
          <a:noFill/>
          <a:ln w="9525">
            <a:solidFill>
              <a:srgbClr val="00B0F0"/>
            </a:solidFill>
            <a:prstDash val="sysDash"/>
            <a:miter lim="800000"/>
            <a:headEnd/>
            <a:tailEnd/>
          </a:ln>
        </p:spPr>
      </p:pic>
      <p:sp>
        <p:nvSpPr>
          <p:cNvPr id="4" name="Rectângulo 3"/>
          <p:cNvSpPr/>
          <p:nvPr/>
        </p:nvSpPr>
        <p:spPr>
          <a:xfrm>
            <a:off x="1907704" y="1196753"/>
            <a:ext cx="381642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Título</a:t>
            </a:r>
            <a:endParaRPr lang="en-U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ângulo arredondado 4"/>
          <p:cNvSpPr/>
          <p:nvPr/>
        </p:nvSpPr>
        <p:spPr>
          <a:xfrm>
            <a:off x="1187624" y="332656"/>
            <a:ext cx="6696744" cy="576064"/>
          </a:xfrm>
          <a:prstGeom prst="roundRect">
            <a:avLst/>
          </a:prstGeom>
          <a:solidFill>
            <a:srgbClr val="00B0F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4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pirâmide invertida</a:t>
            </a:r>
            <a:endParaRPr lang="pt-PT" sz="4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PT" sz="4000" b="1" dirty="0" smtClean="0">
                <a:solidFill>
                  <a:srgbClr val="FF0000"/>
                </a:solidFill>
                <a:latin typeface="Bodoni MT Black" pitchFamily="18" charset="0"/>
              </a:rPr>
              <a:t>Características da linguagem </a:t>
            </a:r>
            <a:r>
              <a:rPr lang="pt-PT" sz="4000" b="1" dirty="0">
                <a:solidFill>
                  <a:srgbClr val="FF0000"/>
                </a:solidFill>
                <a:latin typeface="Bodoni MT Black" pitchFamily="18" charset="0"/>
              </a:rPr>
              <a:t>na Notícia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PT" sz="2800" dirty="0" smtClean="0"/>
              <a:t> </a:t>
            </a:r>
            <a:r>
              <a:rPr lang="pt-PT" sz="2200" dirty="0" smtClean="0">
                <a:latin typeface="+mj-lt"/>
              </a:rPr>
              <a:t>   </a:t>
            </a:r>
            <a:r>
              <a:rPr lang="pt-PT" sz="2200" b="1" dirty="0" smtClean="0">
                <a:latin typeface="+mj-lt"/>
                <a:cs typeface="Tahoma" pitchFamily="34" charset="0"/>
              </a:rPr>
              <a:t>A linguagem a utilizar deverá respeitar os seguintes princípios: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PT" sz="2200" dirty="0">
                <a:latin typeface="+mj-lt"/>
              </a:rPr>
              <a:t> </a:t>
            </a:r>
            <a:r>
              <a:rPr lang="pt-PT" sz="2200" dirty="0" smtClean="0">
                <a:latin typeface="+mj-lt"/>
              </a:rPr>
              <a:t> </a:t>
            </a:r>
            <a:r>
              <a:rPr lang="pt-PT" sz="2200" b="1" dirty="0" smtClean="0">
                <a:latin typeface="+mj-lt"/>
                <a:cs typeface="Tahoma" pitchFamily="34" charset="0"/>
                <a:sym typeface="Wingdings"/>
              </a:rPr>
              <a:t> se</a:t>
            </a:r>
            <a:r>
              <a:rPr lang="pt-PT" sz="2200" b="1" dirty="0" smtClean="0">
                <a:latin typeface="+mj-lt"/>
                <a:cs typeface="Tahoma" pitchFamily="34" charset="0"/>
              </a:rPr>
              <a:t>r escrito do assunto mais importante, para o menos importante</a:t>
            </a:r>
            <a:r>
              <a:rPr lang="pt-PT" sz="2200" b="1" dirty="0" smtClean="0">
                <a:latin typeface="+mj-lt"/>
                <a:cs typeface="Tahoma" pitchFamily="34" charset="0"/>
              </a:rPr>
              <a:t>;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PT" sz="2200" b="1" dirty="0" smtClean="0">
              <a:latin typeface="+mj-lt"/>
              <a:cs typeface="Tahoma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PT" sz="2200" b="1" dirty="0" smtClean="0">
                <a:latin typeface="+mj-lt"/>
                <a:cs typeface="Tahoma" pitchFamily="34" charset="0"/>
              </a:rPr>
              <a:t>  </a:t>
            </a:r>
            <a:r>
              <a:rPr lang="pt-PT" sz="2200" b="1" dirty="0" smtClean="0">
                <a:latin typeface="+mj-lt"/>
                <a:cs typeface="Tahoma" pitchFamily="34" charset="0"/>
                <a:sym typeface="Wingdings"/>
              </a:rPr>
              <a:t> </a:t>
            </a:r>
            <a:r>
              <a:rPr lang="pt-PT" sz="2200" b="1" dirty="0" smtClean="0">
                <a:latin typeface="+mj-lt"/>
                <a:cs typeface="Tahoma" pitchFamily="34" charset="0"/>
              </a:rPr>
              <a:t>ser clara, simples, acessível e  objetiva, com uma única interpretação</a:t>
            </a:r>
            <a:r>
              <a:rPr lang="pt-PT" sz="2200" b="1" dirty="0" smtClean="0">
                <a:latin typeface="+mj-lt"/>
                <a:cs typeface="Tahoma" pitchFamily="34" charset="0"/>
              </a:rPr>
              <a:t>;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PT" sz="2200" b="1" dirty="0" smtClean="0">
              <a:latin typeface="+mj-lt"/>
              <a:cs typeface="Tahoma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PT" sz="2200" b="1" dirty="0" smtClean="0">
                <a:latin typeface="+mj-lt"/>
                <a:cs typeface="Tahoma" pitchFamily="34" charset="0"/>
              </a:rPr>
              <a:t>  </a:t>
            </a:r>
            <a:r>
              <a:rPr lang="pt-PT" sz="2200" b="1" dirty="0" smtClean="0">
                <a:latin typeface="+mj-lt"/>
                <a:cs typeface="Tahoma" pitchFamily="34" charset="0"/>
                <a:sym typeface="Wingdings"/>
              </a:rPr>
              <a:t> usar</a:t>
            </a:r>
            <a:r>
              <a:rPr lang="pt-PT" sz="2200" b="1" dirty="0" smtClean="0">
                <a:latin typeface="+mj-lt"/>
                <a:cs typeface="Tahoma" pitchFamily="34" charset="0"/>
              </a:rPr>
              <a:t> frases de tipo declarativas e curtas</a:t>
            </a:r>
            <a:r>
              <a:rPr lang="pt-PT" sz="2200" b="1" dirty="0" smtClean="0">
                <a:latin typeface="+mj-lt"/>
                <a:cs typeface="Tahoma" pitchFamily="34" charset="0"/>
              </a:rPr>
              <a:t>;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PT" sz="2200" b="1" dirty="0" smtClean="0">
              <a:latin typeface="+mj-lt"/>
              <a:cs typeface="Tahoma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PT" sz="2200" b="1" dirty="0" smtClean="0">
                <a:latin typeface="+mj-lt"/>
                <a:cs typeface="Tahoma" pitchFamily="34" charset="0"/>
                <a:sym typeface="Wingdings"/>
              </a:rPr>
              <a:t>   rec</a:t>
            </a:r>
            <a:r>
              <a:rPr lang="pt-PT" sz="2200" b="1" dirty="0" smtClean="0">
                <a:latin typeface="+mj-lt"/>
                <a:cs typeface="Tahoma" pitchFamily="34" charset="0"/>
              </a:rPr>
              <a:t>orrer ao verbo e ao nome, evitando os adjetivos</a:t>
            </a:r>
            <a:r>
              <a:rPr lang="pt-PT" sz="2200" b="1" dirty="0" smtClean="0">
                <a:latin typeface="+mj-lt"/>
                <a:cs typeface="Tahoma" pitchFamily="34" charset="0"/>
              </a:rPr>
              <a:t>;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PT" sz="2200" b="1" dirty="0" smtClean="0">
              <a:latin typeface="+mj-lt"/>
              <a:cs typeface="Tahoma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PT" sz="2200" b="1" dirty="0" smtClean="0">
                <a:latin typeface="+mj-lt"/>
                <a:cs typeface="Tahoma" pitchFamily="34" charset="0"/>
                <a:sym typeface="Wingdings"/>
              </a:rPr>
              <a:t>   es</a:t>
            </a:r>
            <a:r>
              <a:rPr lang="pt-PT" sz="2200" b="1" dirty="0" smtClean="0">
                <a:latin typeface="+mj-lt"/>
                <a:cs typeface="Tahoma" pitchFamily="34" charset="0"/>
              </a:rPr>
              <a:t>crever na terceira pessoa</a:t>
            </a:r>
            <a:r>
              <a:rPr lang="pt-PT" sz="2200" b="1" dirty="0" smtClean="0">
                <a:latin typeface="+mj-lt"/>
                <a:cs typeface="Tahoma" pitchFamily="34" charset="0"/>
              </a:rPr>
              <a:t>;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PT" sz="2200" b="1" dirty="0" smtClean="0">
              <a:latin typeface="+mj-lt"/>
              <a:cs typeface="Tahoma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PT" sz="2200" b="1" dirty="0" smtClean="0">
                <a:latin typeface="+mj-lt"/>
                <a:cs typeface="Tahoma" pitchFamily="34" charset="0"/>
                <a:sym typeface="Wingdings"/>
              </a:rPr>
              <a:t>  </a:t>
            </a:r>
            <a:r>
              <a:rPr lang="pt-PT" sz="2200" b="1" dirty="0">
                <a:latin typeface="+mj-lt"/>
                <a:cs typeface="Tahoma" pitchFamily="34" charset="0"/>
                <a:sym typeface="Wingdings"/>
              </a:rPr>
              <a:t> </a:t>
            </a:r>
            <a:r>
              <a:rPr lang="pt-PT" sz="2200" b="1" dirty="0" smtClean="0">
                <a:latin typeface="+mj-lt"/>
                <a:cs typeface="Tahoma" pitchFamily="34" charset="0"/>
              </a:rPr>
              <a:t>apresentar os factos, não emitindo qualquer opinião pessoal</a:t>
            </a:r>
            <a:r>
              <a:rPr lang="pt-PT" sz="2200" b="1" dirty="0" smtClean="0">
                <a:latin typeface="+mj-lt"/>
                <a:cs typeface="Tahoma" pitchFamily="34" charset="0"/>
              </a:rPr>
              <a:t>;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PT" sz="2200" b="1" dirty="0" smtClean="0">
              <a:latin typeface="+mj-lt"/>
              <a:cs typeface="Tahoma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pt-PT" sz="2200" b="1" dirty="0" smtClean="0">
                <a:latin typeface="+mj-lt"/>
                <a:cs typeface="Tahoma" pitchFamily="34" charset="0"/>
                <a:sym typeface="Wingdings"/>
              </a:rPr>
              <a:t>   nív</a:t>
            </a:r>
            <a:r>
              <a:rPr lang="pt-PT" sz="2200" b="1" dirty="0" smtClean="0">
                <a:latin typeface="+mj-lt"/>
                <a:cs typeface="Tahoma" pitchFamily="34" charset="0"/>
              </a:rPr>
              <a:t>el de linguagem corrente</a:t>
            </a:r>
            <a:r>
              <a:rPr lang="pt-PT" sz="2200" b="1" dirty="0" smtClean="0">
                <a:latin typeface="+mj-lt"/>
                <a:cs typeface="Tahoma" pitchFamily="34" charset="0"/>
              </a:rPr>
              <a:t>.</a:t>
            </a:r>
          </a:p>
          <a:p>
            <a:pPr algn="just">
              <a:lnSpc>
                <a:spcPct val="90000"/>
              </a:lnSpc>
              <a:buNone/>
            </a:pPr>
            <a:endParaRPr lang="pt-PT" sz="2200" b="1" dirty="0">
              <a:latin typeface="+mj-lt"/>
              <a:cs typeface="Tahoma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pt-PT" sz="2800" dirty="0" smtClean="0"/>
          </a:p>
          <a:p>
            <a:pPr algn="just">
              <a:lnSpc>
                <a:spcPct val="90000"/>
              </a:lnSpc>
              <a:buFontTx/>
              <a:buNone/>
            </a:pPr>
            <a:endParaRPr lang="pt-PT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3212975"/>
            <a:ext cx="3341170" cy="2784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hamada em forma de nuvem 4"/>
          <p:cNvSpPr/>
          <p:nvPr/>
        </p:nvSpPr>
        <p:spPr>
          <a:xfrm>
            <a:off x="2915816" y="404664"/>
            <a:ext cx="5544616" cy="266429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Bodoni MT Black" pitchFamily="18" charset="0"/>
              </a:rPr>
              <a:t>Mafalda</a:t>
            </a:r>
            <a:r>
              <a:rPr lang="en-US" sz="2800" b="1" dirty="0" smtClean="0">
                <a:solidFill>
                  <a:srgbClr val="FF0000"/>
                </a:solidFill>
                <a:latin typeface="Bodoni MT Black" pitchFamily="18" charset="0"/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  <a:latin typeface="Bodoni MT Black" pitchFamily="18" charset="0"/>
              </a:rPr>
              <a:t>pensa</a:t>
            </a:r>
            <a:r>
              <a:rPr lang="en-US" sz="2800" b="1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Bodoni MT Black" pitchFamily="18" charset="0"/>
              </a:rPr>
              <a:t>numa</a:t>
            </a:r>
            <a:r>
              <a:rPr lang="en-US" sz="2800" b="1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Bodoni MT Black" pitchFamily="18" charset="0"/>
              </a:rPr>
              <a:t>notícia</a:t>
            </a:r>
            <a:r>
              <a:rPr lang="en-US" sz="2800" b="1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Bodoni MT Black" pitchFamily="18" charset="0"/>
              </a:rPr>
              <a:t>ambiental</a:t>
            </a:r>
            <a:r>
              <a:rPr lang="en-US" sz="2800" b="1" dirty="0" smtClean="0">
                <a:solidFill>
                  <a:srgbClr val="FF0000"/>
                </a:solidFill>
                <a:latin typeface="Bodoni MT Black" pitchFamily="18" charset="0"/>
              </a:rPr>
              <a:t> !!!!</a:t>
            </a:r>
            <a:endParaRPr lang="en-US" sz="2800" b="1" dirty="0">
              <a:solidFill>
                <a:srgbClr val="FF0000"/>
              </a:solidFill>
              <a:latin typeface="Bodoni MT Black" pitchFamily="18" charset="0"/>
            </a:endParaRPr>
          </a:p>
        </p:txBody>
      </p:sp>
      <p:sp>
        <p:nvSpPr>
          <p:cNvPr id="6" name="Rectângulo arredondado 5"/>
          <p:cNvSpPr/>
          <p:nvPr/>
        </p:nvSpPr>
        <p:spPr>
          <a:xfrm>
            <a:off x="4572000" y="4653136"/>
            <a:ext cx="3672408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Bodoni MT Black" pitchFamily="18" charset="0"/>
              </a:rPr>
              <a:t>Repara</a:t>
            </a:r>
            <a:r>
              <a:rPr lang="en-US" sz="2400" b="1" dirty="0" smtClean="0">
                <a:solidFill>
                  <a:srgbClr val="002060"/>
                </a:solidFill>
                <a:latin typeface="Bodoni MT Black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Bodoni MT Black" pitchFamily="18" charset="0"/>
              </a:rPr>
              <a:t>nos</a:t>
            </a:r>
            <a:r>
              <a:rPr lang="en-US" sz="2400" b="1" dirty="0" smtClean="0">
                <a:solidFill>
                  <a:srgbClr val="002060"/>
                </a:solidFill>
                <a:latin typeface="Bodoni MT Black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Bodoni MT Black" pitchFamily="18" charset="0"/>
              </a:rPr>
              <a:t>exemplos</a:t>
            </a:r>
            <a:r>
              <a:rPr lang="en-US" sz="2400" b="1" dirty="0" smtClean="0">
                <a:solidFill>
                  <a:srgbClr val="002060"/>
                </a:solidFill>
                <a:latin typeface="Bodoni MT Black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Bodoni MT Black" pitchFamily="18" charset="0"/>
              </a:rPr>
              <a:t>seguintes</a:t>
            </a:r>
            <a:endParaRPr lang="en-US" sz="2400" b="1" dirty="0">
              <a:solidFill>
                <a:srgbClr val="002060"/>
              </a:solidFill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2671763" y="1881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7826" name="Picture 2" descr="msoA5FB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6285" y="820713"/>
            <a:ext cx="4781979" cy="476852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1475656" y="1556792"/>
            <a:ext cx="762000" cy="432048"/>
          </a:xfrm>
          <a:prstGeom prst="leftArrow">
            <a:avLst>
              <a:gd name="adj1" fmla="val 50000"/>
              <a:gd name="adj2" fmla="val 62500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323528" y="1484784"/>
            <a:ext cx="1080120" cy="46166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sz="2400" b="1" dirty="0">
                <a:latin typeface="Tahoma" pitchFamily="34" charset="0"/>
              </a:rPr>
              <a:t>Título</a:t>
            </a:r>
          </a:p>
        </p:txBody>
      </p:sp>
      <p:sp>
        <p:nvSpPr>
          <p:cNvPr id="77830" name="AutoShape 6"/>
          <p:cNvSpPr>
            <a:spLocks noChangeArrowheads="1"/>
          </p:cNvSpPr>
          <p:nvPr/>
        </p:nvSpPr>
        <p:spPr bwMode="auto">
          <a:xfrm>
            <a:off x="1547664" y="3068960"/>
            <a:ext cx="762000" cy="432048"/>
          </a:xfrm>
          <a:prstGeom prst="leftArrow">
            <a:avLst>
              <a:gd name="adj1" fmla="val 50000"/>
              <a:gd name="adj2" fmla="val 62500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 rot="10800000" flipV="1">
            <a:off x="323528" y="2996952"/>
            <a:ext cx="1117399" cy="461665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PT" sz="2400" b="1" i="1" dirty="0" err="1">
                <a:latin typeface="Tahoma" pitchFamily="34" charset="0"/>
              </a:rPr>
              <a:t>Lead</a:t>
            </a:r>
            <a:endParaRPr lang="pt-PT" sz="2400" b="1" i="1" dirty="0">
              <a:latin typeface="Tahoma" pitchFamily="34" charset="0"/>
            </a:endParaRPr>
          </a:p>
        </p:txBody>
      </p:sp>
      <p:sp>
        <p:nvSpPr>
          <p:cNvPr id="77832" name="AutoShape 8"/>
          <p:cNvSpPr>
            <a:spLocks noChangeArrowheads="1"/>
          </p:cNvSpPr>
          <p:nvPr/>
        </p:nvSpPr>
        <p:spPr bwMode="auto">
          <a:xfrm>
            <a:off x="6477000" y="2895600"/>
            <a:ext cx="685800" cy="533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7239000" y="2847975"/>
            <a:ext cx="1371600" cy="1200329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sz="2400" b="1" dirty="0">
                <a:latin typeface="Tahoma" pitchFamily="34" charset="0"/>
              </a:rPr>
              <a:t>Corpo da notícia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  <p:bldP spid="77829" grpId="0" build="p" autoUpdateAnimBg="0"/>
      <p:bldP spid="77830" grpId="0" animBg="1"/>
      <p:bldP spid="77831" grpId="0" build="p" autoUpdateAnimBg="0"/>
      <p:bldP spid="77832" grpId="0" animBg="1"/>
      <p:bldP spid="77833" grpId="0" build="p" autoUpdateAnimBg="0"/>
    </p:bldLst>
  </p:timing>
</p:sld>
</file>

<file path=ppt/theme/theme1.xml><?xml version="1.0" encoding="utf-8"?>
<a:theme xmlns:a="http://schemas.openxmlformats.org/drawingml/2006/main" name="Tema do Office">
  <a:themeElements>
    <a:clrScheme name="Tons de Cinzent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343</Words>
  <Application>Microsoft Macintosh PowerPoint</Application>
  <PresentationFormat>On-screen Show (4:3)</PresentationFormat>
  <Paragraphs>60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Tema do Office</vt:lpstr>
      <vt:lpstr>PowerPoint Presentation</vt:lpstr>
      <vt:lpstr>A NOTÍCIA</vt:lpstr>
      <vt:lpstr>PowerPoint Presentation</vt:lpstr>
      <vt:lpstr>PowerPoint Presentation</vt:lpstr>
      <vt:lpstr>PowerPoint Presentation</vt:lpstr>
      <vt:lpstr>PowerPoint Presentation</vt:lpstr>
      <vt:lpstr>Características da linguagem na Notícia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 é o primeiro parágrafo da notícia em jornalismo impresso, que fornece ao leitor informações básicas acerca do tema proposto. O lead tem como características essenciais objetividade, exatidão, coerência e linguagem clara e simples. </dc:title>
  <dc:creator>Teresa</dc:creator>
  <cp:lastModifiedBy>Susana Carvalho</cp:lastModifiedBy>
  <cp:revision>24</cp:revision>
  <dcterms:created xsi:type="dcterms:W3CDTF">2010-11-03T20:50:26Z</dcterms:created>
  <dcterms:modified xsi:type="dcterms:W3CDTF">2015-02-01T22:15:09Z</dcterms:modified>
</cp:coreProperties>
</file>